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4"/>
  </p:sldMasterIdLst>
  <p:notesMasterIdLst>
    <p:notesMasterId r:id="rId18"/>
  </p:notesMasterIdLst>
  <p:sldIdLst>
    <p:sldId id="259" r:id="rId5"/>
    <p:sldId id="258" r:id="rId6"/>
    <p:sldId id="260" r:id="rId7"/>
    <p:sldId id="261" r:id="rId8"/>
    <p:sldId id="257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00" autoAdjust="0"/>
    <p:restoredTop sz="94660"/>
  </p:normalViewPr>
  <p:slideViewPr>
    <p:cSldViewPr snapToGrid="0">
      <p:cViewPr varScale="1">
        <p:scale>
          <a:sx n="95" d="100"/>
          <a:sy n="95" d="100"/>
        </p:scale>
        <p:origin x="10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3880C-3C1F-4F71-97FF-72686D2C852B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5B418-8D9C-42E9-ACAE-0C3C9D277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68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 Slid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95CD9E44-D181-4D94-9D9B-8AB89C0E7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5F2F58E-04A9-4494-B977-40363F0BFA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35315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FU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586D5F0E-6416-4595-8A9D-D29F466312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FAD02FE-50B4-45A0-A0A8-FC84FE2B3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42463"/>
      </p:ext>
    </p:extLst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2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46C6E9A6-46CD-4A5E-8DEC-2FEB00D8BC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2ABFAC1-38A4-42BE-9814-F7FE162E6F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31937"/>
      </p:ext>
    </p:extLst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2 FU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 baseline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F3CA666-A502-4A82-9B47-D76A52D86F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763A392-9DF9-4F5B-80DC-A5419E9B9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59260"/>
      </p:ext>
    </p:extLst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1B7B32B3-C036-4626-9D45-307CE691C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768EA26-C9C0-4A9B-96C9-64249AD9D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9754363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X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Mx FUEL.png">
            <a:extLst>
              <a:ext uri="{FF2B5EF4-FFF2-40B4-BE49-F238E27FC236}">
                <a16:creationId xmlns:a16="http://schemas.microsoft.com/office/drawing/2014/main" id="{584E37F7-347D-4ADD-AB32-3CBD319AB1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55D3595F-FDE6-4979-8D3F-72620CA4A5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9F331476-D596-4029-B47F-76F743D18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93939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8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A1CD5A5-DB85-453D-B349-BD110C1542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19" name="Slide Number Placeholder 1">
            <a:extLst>
              <a:ext uri="{FF2B5EF4-FFF2-40B4-BE49-F238E27FC236}">
                <a16:creationId xmlns:a16="http://schemas.microsoft.com/office/drawing/2014/main" id="{8E5B8F1E-FA0B-4412-86BB-1B7DCBF8DE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43B537E-1057-479E-B63E-A405BDBF7C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12751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8 FUEL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6525554-6EDA-4738-8CA4-EA8103DDE6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878BE882-3838-468D-9653-F0995A43A8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72F8C937-DB8D-4A53-B7A9-4B86DC7EBB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01130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2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16CF648-27FF-465C-9173-1081F128C8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B8CF10A8-B5CD-4271-A863-2872A12C1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BFE09C2B-BF51-4B4F-8DF3-1902426CB5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507016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2 FUEL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CFB7A6-0DC6-47EF-86E7-DC7746A91A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95084945-7DAA-46C4-AC46-5D0B41377D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5F5FBA58-93F7-48F9-BCE4-300A3E0D73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30514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W PRODUCT &amp; PROMO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2" y="-6350"/>
            <a:ext cx="9201151" cy="690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009631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XF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7" name="Picture 6" descr="Mx FUEL.png">
            <a:extLst>
              <a:ext uri="{FF2B5EF4-FFF2-40B4-BE49-F238E27FC236}">
                <a16:creationId xmlns:a16="http://schemas.microsoft.com/office/drawing/2014/main" id="{41B89C58-ACB0-4587-8288-266C2637E8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FEAEF53-110A-4AE0-95B2-0C787855D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00C0CFB4-7ABF-406B-95FB-C2366E94E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DC046D55-2470-4842-B8BF-777A3AAE4E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06835"/>
      </p:ext>
    </p:extLst>
  </p:cSld>
  <p:clrMapOvr>
    <a:masterClrMapping/>
  </p:clrMapOvr>
  <p:transition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RDED NP &amp; PROMO 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0"/>
            <a:ext cx="9124950" cy="690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778403"/>
      </p:ext>
    </p:extLst>
  </p:cSld>
  <p:clrMapOvr>
    <a:masterClrMapping/>
  </p:clrMapOvr>
  <p:transition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18 NP &amp; NEW PRODUCT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8" y="0"/>
            <a:ext cx="9150350" cy="690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323963"/>
      </p:ext>
    </p:extLst>
  </p:cSld>
  <p:clrMapOvr>
    <a:masterClrMapping/>
  </p:clrMapOvr>
  <p:transition>
    <p:fade thruBlk="1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ACCY NP &amp; PROMO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4" y="-4763"/>
            <a:ext cx="9140825" cy="6902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73427"/>
      </p:ext>
    </p:extLst>
  </p:cSld>
  <p:clrMapOvr>
    <a:masterClrMapping/>
  </p:clrMapOvr>
  <p:transition>
    <p:fade thruBlk="1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9477376" y="1995488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000">
              <a:solidFill>
                <a:srgbClr val="000000"/>
              </a:solidFill>
            </a:endParaRPr>
          </a:p>
        </p:txBody>
      </p:sp>
      <p:grpSp>
        <p:nvGrpSpPr>
          <p:cNvPr id="5" name="Group 6"/>
          <p:cNvGrpSpPr>
            <a:grpSpLocks/>
          </p:cNvGrpSpPr>
          <p:nvPr userDrawn="1"/>
        </p:nvGrpSpPr>
        <p:grpSpPr bwMode="auto">
          <a:xfrm>
            <a:off x="1600200" y="-189512"/>
            <a:ext cx="6019800" cy="1654"/>
            <a:chOff x="576" y="986"/>
            <a:chExt cx="4608" cy="1654"/>
          </a:xfrm>
        </p:grpSpPr>
        <p:sp>
          <p:nvSpPr>
            <p:cNvPr id="6" name="Line 7"/>
            <p:cNvSpPr>
              <a:spLocks noChangeShapeType="1"/>
            </p:cNvSpPr>
            <p:nvPr/>
          </p:nvSpPr>
          <p:spPr bwMode="auto">
            <a:xfrm>
              <a:off x="576" y="2640"/>
              <a:ext cx="4608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8" descr="NBHD and Logo_stacked_alt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9" y="986"/>
              <a:ext cx="3744" cy="1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4419600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4953000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1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8C253F8D-01F7-45E7-ADEA-7B71E412FF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863" y="1368259"/>
            <a:ext cx="4891088" cy="270844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104229E-F31F-4F33-86B1-A1561B7BF984}"/>
              </a:ext>
            </a:extLst>
          </p:cNvPr>
          <p:cNvCxnSpPr/>
          <p:nvPr userDrawn="1"/>
        </p:nvCxnSpPr>
        <p:spPr>
          <a:xfrm>
            <a:off x="1946365" y="4128951"/>
            <a:ext cx="5251269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6685897"/>
      </p:ext>
    </p:extLst>
  </p:cSld>
  <p:clrMapOvr>
    <a:masterClrMapping/>
  </p:clrMapOvr>
  <p:transition>
    <p:fade thruBlk="1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9477376" y="1995488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000">
              <a:solidFill>
                <a:srgbClr val="000000"/>
              </a:solidFill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462123234"/>
      </p:ext>
    </p:extLst>
  </p:cSld>
  <p:clrMapOvr>
    <a:masterClrMapping/>
  </p:clrMapOvr>
  <p:transition>
    <p:fade thruBlk="1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999122699"/>
      </p:ext>
    </p:extLst>
  </p:cSld>
  <p:clrMapOvr>
    <a:masterClrMapping/>
  </p:clrMapOvr>
  <p:transition>
    <p:fade thruBlk="1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FFFFFF"/>
                </a:solidFill>
              </a:rPr>
              <a:t>Confidential Document </a:t>
            </a:r>
            <a:r>
              <a:rPr lang="en-US" altLang="en-US" sz="600">
                <a:solidFill>
                  <a:srgbClr val="FFFFF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2370264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12AA88B-2D2D-4B8C-8CBE-2B00853EF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716E4060-1F83-44D8-8B5F-59064E320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F7839C6-A028-45FE-A839-FFDC19FC0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200487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8 FUEL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1F95E54-FBED-48DB-8E75-6290631BE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6B6C6DA6-9322-44A8-ABF6-1A2948126A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AFC74B82-AE38-4B18-BCF1-E6914E21B4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05991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2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95198E1-A749-4A6E-94D3-248FF7CAA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35BD79E2-DC86-4CC8-903A-534288796E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F1AA5AA-D711-4767-87BC-DC5264C3F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87047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2 FUEL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 baseline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ACA6DC2-48D0-44BD-95D5-2DE270C83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27F267BA-F55F-4361-B941-5AC62988F2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D8E2D7E-AAB7-4E4A-BB9F-7C5667E483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94417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780A4EE9-4F75-4239-8FDD-855C1164B1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E5F8ACA-A0CA-4C28-83DC-1F12C322C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252118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XF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8" name="Picture 7" descr="Mx FUEL.png">
            <a:extLst>
              <a:ext uri="{FF2B5EF4-FFF2-40B4-BE49-F238E27FC236}">
                <a16:creationId xmlns:a16="http://schemas.microsoft.com/office/drawing/2014/main" id="{23003C24-EDF5-4D01-99A6-B6C62342EB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46939349-3698-459E-87E2-48D4AE74FB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88F6B0E-DE12-45F7-A588-3D4C1EBE55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00772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DD0532C0-5757-4854-B073-6655326C23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E12CF3A1-1F21-4BAD-BDFB-E2A0E11B8C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269773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Box 2"/>
          <p:cNvSpPr txBox="1">
            <a:spLocks noChangeArrowheads="1"/>
          </p:cNvSpPr>
          <p:nvPr/>
        </p:nvSpPr>
        <p:spPr bwMode="auto">
          <a:xfrm>
            <a:off x="8626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0" y="0"/>
            <a:ext cx="9144000" cy="914400"/>
          </a:xfrm>
          <a:prstGeom prst="rect">
            <a:avLst/>
          </a:prstGeom>
          <a:solidFill>
            <a:srgbClr val="E31937"/>
          </a:solidFill>
          <a:ln w="9525">
            <a:noFill/>
            <a:miter lim="800000"/>
            <a:headEnd/>
            <a:tailEnd/>
          </a:ln>
          <a:effectLst>
            <a:outerShdw blurRad="63500" dist="26940" dir="5400000" algn="ctr" rotWithShape="0">
              <a:schemeClr val="bg2">
                <a:alpha val="75000"/>
              </a:scheme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en-US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1028" name="Picture 6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1676400" cy="75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64536-8E0A-40CF-B9C2-688B84B047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01042" y="6639870"/>
            <a:ext cx="665312" cy="144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6399D-0446-4ECA-99CB-670233B75CA6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3AA932-995F-47AB-976E-F9980937A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70808" y="6650339"/>
            <a:ext cx="397893" cy="144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4E5F9-EC7D-489A-A34C-64188F0A9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92" r:id="rId4"/>
    <p:sldLayoutId id="2147483789" r:id="rId5"/>
    <p:sldLayoutId id="2147483790" r:id="rId6"/>
    <p:sldLayoutId id="2147483781" r:id="rId7"/>
    <p:sldLayoutId id="2147483779" r:id="rId8"/>
    <p:sldLayoutId id="2147483780" r:id="rId9"/>
    <p:sldLayoutId id="2147483782" r:id="rId10"/>
    <p:sldLayoutId id="2147483783" r:id="rId11"/>
    <p:sldLayoutId id="2147483784" r:id="rId12"/>
    <p:sldLayoutId id="2147483793" r:id="rId13"/>
    <p:sldLayoutId id="2147483794" r:id="rId14"/>
    <p:sldLayoutId id="2147483795" r:id="rId15"/>
    <p:sldLayoutId id="2147483796" r:id="rId16"/>
    <p:sldLayoutId id="2147483797" r:id="rId17"/>
    <p:sldLayoutId id="2147483798" r:id="rId18"/>
    <p:sldLayoutId id="2147483771" r:id="rId19"/>
    <p:sldLayoutId id="2147483772" r:id="rId20"/>
    <p:sldLayoutId id="2147483773" r:id="rId21"/>
    <p:sldLayoutId id="2147483774" r:id="rId22"/>
    <p:sldLayoutId id="2147483775" r:id="rId23"/>
    <p:sldLayoutId id="2147483776" r:id="rId24"/>
    <p:sldLayoutId id="2147483777" r:id="rId25"/>
    <p:sldLayoutId id="2147483778" r:id="rId26"/>
  </p:sldLayoutIdLst>
  <p:transition>
    <p:fade thruBlk="1"/>
  </p:transition>
  <p:hf hdr="0" ftr="0"/>
  <p:txStyles>
    <p:titleStyle>
      <a:lvl1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2112D"/>
        </a:buClr>
        <a:buSzPct val="120000"/>
        <a:buFont typeface="Wingdings" panose="05000000000000000000" pitchFamily="2" charset="2"/>
        <a:buChar char="§"/>
        <a:defRPr sz="28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–"/>
        <a:defRPr sz="2400">
          <a:solidFill>
            <a:schemeClr val="tx1"/>
          </a:solidFill>
          <a:latin typeface="Calibri" panose="020F0502020204030204" pitchFamily="34" charset="0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E31937"/>
        </a:buClr>
        <a:buSzPct val="12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Calibri" panose="020F0502020204030204" pitchFamily="34" charset="0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–"/>
        <a:defRPr sz="1600">
          <a:solidFill>
            <a:schemeClr val="tx1"/>
          </a:solidFill>
          <a:latin typeface="Calibri" panose="020F0502020204030204" pitchFamily="34" charset="0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600">
          <a:solidFill>
            <a:schemeClr val="tx1"/>
          </a:solidFill>
          <a:latin typeface="Calibri" panose="020F0502020204030204" pitchFamily="34" charset="0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679D7-46F2-448C-A335-9698DB50FC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 6330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80C1DC-E6D6-44E3-8B5A-097962F33801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/>
              <a:t>Human Gait Analysis</a:t>
            </a:r>
          </a:p>
          <a:p>
            <a:r>
              <a:rPr lang="en-US" dirty="0"/>
              <a:t>Dan Olson</a:t>
            </a:r>
          </a:p>
          <a:p>
            <a:r>
              <a:rPr lang="en-US" dirty="0"/>
              <a:t>Rich Lukas</a:t>
            </a:r>
          </a:p>
          <a:p>
            <a:r>
              <a:rPr lang="en-US" dirty="0"/>
              <a:t>Robert Burkhardt</a:t>
            </a:r>
          </a:p>
        </p:txBody>
      </p:sp>
    </p:spTree>
    <p:extLst>
      <p:ext uri="{BB962C8B-B14F-4D97-AF65-F5344CB8AC3E}">
        <p14:creationId xmlns:p14="http://schemas.microsoft.com/office/powerpoint/2010/main" val="3417042621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Identify Activity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Forces in 3-space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CB1C65-CBB0-F499-2EAB-0528FC91170C}"/>
              </a:ext>
            </a:extLst>
          </p:cNvPr>
          <p:cNvSpPr txBox="1"/>
          <p:nvPr/>
        </p:nvSpPr>
        <p:spPr>
          <a:xfrm>
            <a:off x="310055" y="1345323"/>
            <a:ext cx="85238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series data on a variety of activities was collected and labeled.  The same feature set as before was used to build classifier models. </a:t>
            </a:r>
          </a:p>
          <a:p>
            <a:r>
              <a:rPr lang="en-US" dirty="0"/>
              <a:t>To help visualize the data a partial correlation analysis was taken to reduce the feature set.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64F806-CCAC-0133-22AB-61E651FF5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119" y="2425587"/>
            <a:ext cx="5410200" cy="43529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31991C-A837-F0E3-D32A-F61E7137E680}"/>
              </a:ext>
            </a:extLst>
          </p:cNvPr>
          <p:cNvSpPr txBox="1"/>
          <p:nvPr/>
        </p:nvSpPr>
        <p:spPr>
          <a:xfrm>
            <a:off x="399393" y="3195145"/>
            <a:ext cx="25699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Visually it can be seen</a:t>
            </a:r>
          </a:p>
          <a:p>
            <a:r>
              <a:rPr lang="en-US" dirty="0"/>
              <a:t>that the data clusters</a:t>
            </a:r>
          </a:p>
          <a:p>
            <a:r>
              <a:rPr lang="en-US" dirty="0"/>
              <a:t>are heavily overlapped.</a:t>
            </a:r>
          </a:p>
        </p:txBody>
      </p:sp>
    </p:spTree>
    <p:extLst>
      <p:ext uri="{BB962C8B-B14F-4D97-AF65-F5344CB8AC3E}">
        <p14:creationId xmlns:p14="http://schemas.microsoft.com/office/powerpoint/2010/main" val="214367776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Best Model Results Activity Detection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Forces in 3-space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CB1C65-CBB0-F499-2EAB-0528FC91170C}"/>
              </a:ext>
            </a:extLst>
          </p:cNvPr>
          <p:cNvSpPr txBox="1"/>
          <p:nvPr/>
        </p:nvSpPr>
        <p:spPr>
          <a:xfrm>
            <a:off x="462454" y="1355834"/>
            <a:ext cx="82821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Six Different Classifier Models were evaluated, to identify a unique individual.  Overall, the best classifier in repeated testing was a model based on K Nearest Neighbors.  Given the difficulty in separating the clusters, methods such as Logistic and </a:t>
            </a:r>
            <a:r>
              <a:rPr lang="en-US" dirty="0" err="1"/>
              <a:t>SVM</a:t>
            </a:r>
            <a:r>
              <a:rPr lang="en-US" dirty="0"/>
              <a:t> performed poorly.  The </a:t>
            </a:r>
            <a:r>
              <a:rPr lang="en-US" dirty="0" err="1"/>
              <a:t>MLP</a:t>
            </a:r>
            <a:r>
              <a:rPr lang="en-US" dirty="0"/>
              <a:t> and Decision Tree performed better.  The best result was once again KNN.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8B19C8-87FD-4E35-F56C-5F59C4DBE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382" y="2787508"/>
            <a:ext cx="5040664" cy="3982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571635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Reduction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Forces in 3-space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CB1C65-CBB0-F499-2EAB-0528FC91170C}"/>
              </a:ext>
            </a:extLst>
          </p:cNvPr>
          <p:cNvSpPr txBox="1"/>
          <p:nvPr/>
        </p:nvSpPr>
        <p:spPr>
          <a:xfrm>
            <a:off x="462454" y="1355834"/>
            <a:ext cx="8282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Feature Set was gradually reduced to identify a smaller set of features </a:t>
            </a:r>
          </a:p>
          <a:p>
            <a:r>
              <a:rPr lang="en-US" dirty="0"/>
              <a:t>with similar performance.  Angular Velocity is the most predictive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28CC41D-9A1D-E8C6-8F39-5BE6D67F0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70" y="2142884"/>
            <a:ext cx="4172735" cy="3302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70DC3D-68F0-C461-224A-248165E29C70}"/>
              </a:ext>
            </a:extLst>
          </p:cNvPr>
          <p:cNvSpPr txBox="1"/>
          <p:nvPr/>
        </p:nvSpPr>
        <p:spPr>
          <a:xfrm>
            <a:off x="622823" y="5586127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Acceleration Only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A98DCF1-078C-7332-6525-6C4F93291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1371" y="2142884"/>
            <a:ext cx="4433992" cy="35092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1A6F02-DABF-CB0E-508E-AC39F43FC30E}"/>
              </a:ext>
            </a:extLst>
          </p:cNvPr>
          <p:cNvSpPr txBox="1"/>
          <p:nvPr/>
        </p:nvSpPr>
        <p:spPr>
          <a:xfrm>
            <a:off x="5469547" y="5665268"/>
            <a:ext cx="2377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Angular Velocity Only</a:t>
            </a:r>
          </a:p>
        </p:txBody>
      </p:sp>
    </p:spTree>
    <p:extLst>
      <p:ext uri="{BB962C8B-B14F-4D97-AF65-F5344CB8AC3E}">
        <p14:creationId xmlns:p14="http://schemas.microsoft.com/office/powerpoint/2010/main" val="1674514541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Forces in 3-space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CB1C65-CBB0-F499-2EAB-0528FC91170C}"/>
              </a:ext>
            </a:extLst>
          </p:cNvPr>
          <p:cNvSpPr txBox="1"/>
          <p:nvPr/>
        </p:nvSpPr>
        <p:spPr>
          <a:xfrm>
            <a:off x="462454" y="1355834"/>
            <a:ext cx="82821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met the ask of identifying activity, and identifying individuals based on their gait.  </a:t>
            </a:r>
          </a:p>
          <a:p>
            <a:endParaRPr lang="en-US" dirty="0"/>
          </a:p>
          <a:p>
            <a:r>
              <a:rPr lang="en-US" dirty="0"/>
              <a:t>Based on our findings, these explorations could be extended further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Identify Speed/Length of Stride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Abnormal locomotion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Handedness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theory we can build a power tool that can identify its operator using gait biometrics, rather than a user id. This also suggests that a tool could be customized based on how a user is holding the tool (righty vs lefty </a:t>
            </a:r>
            <a:r>
              <a:rPr lang="en-US" dirty="0" err="1"/>
              <a:t>etc</a:t>
            </a:r>
            <a:r>
              <a:rPr lang="en-US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663999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6330 Final 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of this project was to collect time series data from an IMU, and use it to identify individuals and activities</a:t>
            </a:r>
          </a:p>
          <a:p>
            <a:endParaRPr lang="en-US" dirty="0"/>
          </a:p>
          <a:p>
            <a:pPr lvl="1"/>
            <a:r>
              <a:rPr lang="en-US" dirty="0"/>
              <a:t>Gait is the cyclic movement of the body during locomotion</a:t>
            </a:r>
          </a:p>
          <a:p>
            <a:pPr lvl="1"/>
            <a:r>
              <a:rPr lang="en-US" dirty="0"/>
              <a:t>Gait can be broken down into the Stance phase and Swing phase</a:t>
            </a:r>
          </a:p>
          <a:p>
            <a:pPr lvl="2"/>
            <a:r>
              <a:rPr lang="en-US" dirty="0"/>
              <a:t>Stance Phase			Stance Phase</a:t>
            </a:r>
          </a:p>
          <a:p>
            <a:pPr lvl="3"/>
            <a:r>
              <a:rPr lang="en-US" dirty="0"/>
              <a:t>Heel Strike				Acceleration Phase</a:t>
            </a:r>
          </a:p>
          <a:p>
            <a:pPr lvl="3"/>
            <a:r>
              <a:rPr lang="en-US" dirty="0"/>
              <a:t>Foot Loading				Mid-Swing</a:t>
            </a:r>
          </a:p>
          <a:p>
            <a:pPr lvl="3"/>
            <a:r>
              <a:rPr lang="en-US" dirty="0"/>
              <a:t>Midstance shift			Deceleration Phase</a:t>
            </a:r>
          </a:p>
          <a:p>
            <a:pPr lvl="3"/>
            <a:r>
              <a:rPr lang="en-US" dirty="0"/>
              <a:t>Heel-off</a:t>
            </a:r>
          </a:p>
          <a:p>
            <a:pPr lvl="3"/>
            <a:r>
              <a:rPr lang="en-US" dirty="0"/>
              <a:t>Toe-off</a:t>
            </a:r>
          </a:p>
          <a:p>
            <a:pPr lvl="1"/>
            <a:r>
              <a:rPr lang="en-US" dirty="0"/>
              <a:t>Movement is highly individualized and unique to each person</a:t>
            </a:r>
          </a:p>
          <a:p>
            <a:pPr lvl="1"/>
            <a:r>
              <a:rPr lang="en-US" dirty="0"/>
              <a:t>Typical tools consist of stop motion photography, pressure sensors, and accelerometers strapped to the body.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06221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6330 Final 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  <a:p>
            <a:pPr lvl="1"/>
            <a:r>
              <a:rPr lang="en-US" dirty="0"/>
              <a:t>Three test subjects were outfitted with a 6 axis IMU, which recorded angular velocity and acceleration</a:t>
            </a:r>
          </a:p>
          <a:p>
            <a:pPr lvl="2"/>
            <a:r>
              <a:rPr lang="en-US" dirty="0"/>
              <a:t>Data was collected at 500 </a:t>
            </a:r>
            <a:r>
              <a:rPr lang="en-US" dirty="0" err="1"/>
              <a:t>hz</a:t>
            </a:r>
            <a:r>
              <a:rPr lang="en-US" dirty="0"/>
              <a:t> and then down sampled to 100 </a:t>
            </a:r>
            <a:r>
              <a:rPr lang="en-US" dirty="0" err="1"/>
              <a:t>hz</a:t>
            </a:r>
            <a:endParaRPr lang="en-US" dirty="0"/>
          </a:p>
          <a:p>
            <a:pPr lvl="2"/>
            <a:r>
              <a:rPr lang="en-US" dirty="0"/>
              <a:t>The sensor was mounted at the hip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The recorded activities included</a:t>
            </a:r>
          </a:p>
          <a:p>
            <a:pPr lvl="2"/>
            <a:r>
              <a:rPr lang="en-US" dirty="0"/>
              <a:t>Walking at a measured pace</a:t>
            </a:r>
          </a:p>
          <a:p>
            <a:pPr lvl="2"/>
            <a:r>
              <a:rPr lang="en-US" dirty="0"/>
              <a:t>Running </a:t>
            </a:r>
          </a:p>
          <a:p>
            <a:pPr lvl="2"/>
            <a:r>
              <a:rPr lang="en-US" dirty="0"/>
              <a:t>Stair climbing/descending</a:t>
            </a:r>
          </a:p>
          <a:p>
            <a:pPr lvl="2"/>
            <a:r>
              <a:rPr lang="en-US" dirty="0"/>
              <a:t>Treadmill</a:t>
            </a:r>
          </a:p>
          <a:p>
            <a:pPr lvl="2"/>
            <a:r>
              <a:rPr lang="en-US" dirty="0"/>
              <a:t>Sitting</a:t>
            </a:r>
          </a:p>
          <a:p>
            <a:pPr lvl="2"/>
            <a:r>
              <a:rPr lang="en-US" dirty="0"/>
              <a:t>Jumping</a:t>
            </a:r>
          </a:p>
          <a:p>
            <a:pPr lvl="2"/>
            <a:r>
              <a:rPr lang="en-US" dirty="0"/>
              <a:t>Standing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20721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6330 Final 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 of IMU Data Walking at 1 step per second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4592F9-54F8-0C66-1789-3F5A9699C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379737"/>
            <a:ext cx="4445876" cy="358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1A321C0-6A34-74F1-2CC4-05203FE040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877" y="2379737"/>
            <a:ext cx="4581691" cy="3692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9143035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991F75-7468-62E5-E924-F0634F6A4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9" y="964246"/>
            <a:ext cx="4040909" cy="311727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C5FB2D6-BDA9-D84D-C9F5-7E314BEBF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0252" y="964247"/>
            <a:ext cx="4040909" cy="3117273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663A976-F870-F065-CD4A-51591DFEE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668" y="3806687"/>
            <a:ext cx="3512663" cy="270976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9154814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63DCE9D-E0C9-C33E-B27B-1E6931EFB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490" y="1371292"/>
            <a:ext cx="6204226" cy="4786117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668051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Forces in 3-space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1F4A4B2-7F25-139F-61B1-DB400E522A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48" y="1023635"/>
            <a:ext cx="4136928" cy="274071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3FE7320F-FAA7-8F60-4773-255EEFFDE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926" y="1023635"/>
            <a:ext cx="4136928" cy="2773753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11DEC28E-69DC-97D2-B75E-E1C262938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962" y="3560477"/>
            <a:ext cx="4276075" cy="2840323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6854578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Identify Individuals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Forces in 3-space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CB1C65-CBB0-F499-2EAB-0528FC91170C}"/>
              </a:ext>
            </a:extLst>
          </p:cNvPr>
          <p:cNvSpPr txBox="1"/>
          <p:nvPr/>
        </p:nvSpPr>
        <p:spPr>
          <a:xfrm>
            <a:off x="310055" y="1345323"/>
            <a:ext cx="85238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Initially the instantaneous values of velocity and acceleration were used in building </a:t>
            </a:r>
          </a:p>
          <a:p>
            <a:r>
              <a:rPr lang="en-US" dirty="0"/>
              <a:t>a classification model.  This data proved too noisy, and failed to capture persistent</a:t>
            </a:r>
          </a:p>
          <a:p>
            <a:r>
              <a:rPr lang="en-US" dirty="0"/>
              <a:t>behavior.  After experimentation, an ensemble of gait features were engineered.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Instantaneous Angular velocity and acceleration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pass filtered versions of each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EWMA</a:t>
            </a:r>
            <a:r>
              <a:rPr lang="en-US" dirty="0"/>
              <a:t> of each input, with a half life of 100 </a:t>
            </a:r>
            <a:r>
              <a:rPr lang="en-US" dirty="0" err="1"/>
              <a:t>ms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Multiple Classifier models were developed, including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Logistic Regression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Support Vector Machine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Random Forest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Decision Tree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K Nearest Neighbors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Multi-layer Perceptron Classifier</a:t>
            </a:r>
          </a:p>
        </p:txBody>
      </p:sp>
    </p:spTree>
    <p:extLst>
      <p:ext uri="{BB962C8B-B14F-4D97-AF65-F5344CB8AC3E}">
        <p14:creationId xmlns:p14="http://schemas.microsoft.com/office/powerpoint/2010/main" val="2024913424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Best Model Results User Identification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Forces in 3-space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CB1C65-CBB0-F499-2EAB-0528FC91170C}"/>
              </a:ext>
            </a:extLst>
          </p:cNvPr>
          <p:cNvSpPr txBox="1"/>
          <p:nvPr/>
        </p:nvSpPr>
        <p:spPr>
          <a:xfrm>
            <a:off x="462454" y="1355834"/>
            <a:ext cx="8282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Six Different Classifier Models were evaluated, to identify a unique individual.  Overall, the best classifier in repeated testing was a model based on K Nearest Neighbors.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D6192A5-77F4-D199-9969-C09F0E557F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248" y="2000250"/>
            <a:ext cx="5334000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8904636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Milwaukee Template">
  <a:themeElements>
    <a:clrScheme name="Custom 1">
      <a:dk1>
        <a:sysClr val="windowText" lastClr="000000"/>
      </a:dk1>
      <a:lt1>
        <a:srgbClr val="FFFFFF"/>
      </a:lt1>
      <a:dk2>
        <a:srgbClr val="E31937"/>
      </a:dk2>
      <a:lt2>
        <a:srgbClr val="EEECE1"/>
      </a:lt2>
      <a:accent1>
        <a:srgbClr val="E31937"/>
      </a:accent1>
      <a:accent2>
        <a:srgbClr val="FDBC18"/>
      </a:accent2>
      <a:accent3>
        <a:srgbClr val="2459AF"/>
      </a:accent3>
      <a:accent4>
        <a:srgbClr val="DA5E00"/>
      </a:accent4>
      <a:accent5>
        <a:srgbClr val="002563"/>
      </a:accent5>
      <a:accent6>
        <a:srgbClr val="008A95"/>
      </a:accent6>
      <a:hlink>
        <a:srgbClr val="1A4283"/>
      </a:hlink>
      <a:folHlink>
        <a:srgbClr val="595959"/>
      </a:folHlink>
    </a:clrScheme>
    <a:fontScheme name="Milwaukee Tool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Milwaukee PowerPoint Template - Standard.potx  -  Read-Only" id="{ACA8BB0F-4A9F-4EE6-808C-F13EF2A42C45}" vid="{805EC5E0-7715-4F7B-A1F7-242E1C5903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76AB20B58D654AA06DE8E33932FA8A" ma:contentTypeVersion="2" ma:contentTypeDescription="Create a new document." ma:contentTypeScope="" ma:versionID="40ef1952927d2e50fb179186e5a1a895">
  <xsd:schema xmlns:xsd="http://www.w3.org/2001/XMLSchema" xmlns:xs="http://www.w3.org/2001/XMLSchema" xmlns:p="http://schemas.microsoft.com/office/2006/metadata/properties" xmlns:ns2="beb76b56-07f3-441d-bfae-cb7ae3539b9d" targetNamespace="http://schemas.microsoft.com/office/2006/metadata/properties" ma:root="true" ma:fieldsID="0e0043146b5088936c70d76cc37ba713" ns2:_="">
    <xsd:import namespace="beb76b56-07f3-441d-bfae-cb7ae3539b9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b76b56-07f3-441d-bfae-cb7ae3539b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12F62A-D74B-4B8F-9761-767350F3BC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b76b56-07f3-441d-bfae-cb7ae3539b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453CB54-D8AF-4CFA-8D2D-09818D604CC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5286A95-3188-45F8-919A-DAA81A28CF2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Milwaukee PowerPoint Template - Standard</Template>
  <TotalTime>419</TotalTime>
  <Words>615</Words>
  <Application>Microsoft Office PowerPoint</Application>
  <PresentationFormat>On-screen Show (4:3)</PresentationFormat>
  <Paragraphs>113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Black</vt:lpstr>
      <vt:lpstr>Calibri</vt:lpstr>
      <vt:lpstr>Wingdings</vt:lpstr>
      <vt:lpstr>Milwaukee Template</vt:lpstr>
      <vt:lpstr>CS 6330 Final Project</vt:lpstr>
      <vt:lpstr>CS 6330 Final Project</vt:lpstr>
      <vt:lpstr>CS 6330 Final Project</vt:lpstr>
      <vt:lpstr>CS 6330 Final Project</vt:lpstr>
      <vt:lpstr>Uniqueness of Gait</vt:lpstr>
      <vt:lpstr>Uniqueness of Gait</vt:lpstr>
      <vt:lpstr>Forces in 3-space</vt:lpstr>
      <vt:lpstr>Forces in 3-space</vt:lpstr>
      <vt:lpstr>Forces in 3-space</vt:lpstr>
      <vt:lpstr>Forces in 3-space</vt:lpstr>
      <vt:lpstr>Forces in 3-space</vt:lpstr>
      <vt:lpstr>Forces in 3-space</vt:lpstr>
      <vt:lpstr>Forces in 3-space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6330 Final Project</dc:title>
  <dc:creator>Lukas, Richard</dc:creator>
  <cp:lastModifiedBy>Lukas, Richard</cp:lastModifiedBy>
  <cp:revision>12</cp:revision>
  <dcterms:created xsi:type="dcterms:W3CDTF">2023-02-18T18:48:42Z</dcterms:created>
  <dcterms:modified xsi:type="dcterms:W3CDTF">2023-02-20T04:04:35Z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0x010100B776AB20B58D654AA06DE8E33932FA8A</vt:lpwstr>
  </property>
</Properties>
</file>

<file path=docProps/thumbnail.jpeg>
</file>